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63C8-5AA9-49A6-9491-E29AEE2CA95D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A881-96DD-4A42-9A2F-74084C762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63C8-5AA9-49A6-9491-E29AEE2CA95D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A881-96DD-4A42-9A2F-74084C762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63C8-5AA9-49A6-9491-E29AEE2CA95D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A881-96DD-4A42-9A2F-74084C762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63C8-5AA9-49A6-9491-E29AEE2CA95D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A881-96DD-4A42-9A2F-74084C762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63C8-5AA9-49A6-9491-E29AEE2CA95D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A881-96DD-4A42-9A2F-74084C762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63C8-5AA9-49A6-9491-E29AEE2CA95D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A881-96DD-4A42-9A2F-74084C762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63C8-5AA9-49A6-9491-E29AEE2CA95D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A881-96DD-4A42-9A2F-74084C762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63C8-5AA9-49A6-9491-E29AEE2CA95D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A881-96DD-4A42-9A2F-74084C762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63C8-5AA9-49A6-9491-E29AEE2CA95D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A881-96DD-4A42-9A2F-74084C762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63C8-5AA9-49A6-9491-E29AEE2CA95D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A881-96DD-4A42-9A2F-74084C762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63C8-5AA9-49A6-9491-E29AEE2CA95D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A881-96DD-4A42-9A2F-74084C762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863C8-5AA9-49A6-9491-E29AEE2CA95D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9A881-96DD-4A42-9A2F-74084C762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Electrophilic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aromatic substitution – Nitration of benzene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212121"/>
                </a:solidFill>
                <a:effectLst/>
                <a:latin typeface="GTWalsheimPro-Regular"/>
                <a:cs typeface="Arial" pitchFamily="34" charset="0"/>
              </a:rPr>
              <a:t>as before: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212121"/>
                </a:solidFill>
                <a:effectLst/>
                <a:latin typeface="GTWalsheimPro-Regular"/>
                <a:cs typeface="Arial" pitchFamily="34" charset="0"/>
              </a:rPr>
              <a:t> 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9700" b="0" i="0" u="none" strike="noStrike" cap="none" normalizeH="0" baseline="0" smtClean="0">
                <a:ln>
                  <a:noFill/>
                </a:ln>
                <a:solidFill>
                  <a:srgbClr val="212121"/>
                </a:solidFill>
                <a:effectLst/>
                <a:latin typeface="GTWalsheimPro-Regular"/>
                <a:cs typeface="Arial" pitchFamily="34" charset="0"/>
              </a:rPr>
              <a:t/>
            </a:r>
            <a:br>
              <a:rPr kumimoji="0" lang="en-US" sz="29700" b="0" i="0" u="none" strike="noStrike" cap="none" normalizeH="0" baseline="0" smtClean="0">
                <a:ln>
                  <a:noFill/>
                </a:ln>
                <a:solidFill>
                  <a:srgbClr val="212121"/>
                </a:solidFill>
                <a:effectLst/>
                <a:latin typeface="GTWalsheimPro-Regular"/>
                <a:cs typeface="Arial" pitchFamily="34" charset="0"/>
              </a:rPr>
            </a:br>
            <a:endParaRPr kumimoji="0" lang="en-US" sz="29700" b="0" i="0" u="none" strike="noStrike" cap="none" normalizeH="0" baseline="0" smtClean="0">
              <a:ln>
                <a:noFill/>
              </a:ln>
              <a:solidFill>
                <a:srgbClr val="212121"/>
              </a:solidFill>
              <a:effectLst/>
              <a:latin typeface="GTWalsheimPro-Regular"/>
              <a:cs typeface="Arial" pitchFamily="34" charset="0"/>
            </a:endParaRPr>
          </a:p>
        </p:txBody>
      </p:sp>
      <p:pic>
        <p:nvPicPr>
          <p:cNvPr id="23554" name="Picture 2" descr="electrophilic aromatic substitution of benzene with br2 and febr3 full mechanis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457324"/>
            <a:ext cx="5715000" cy="4714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85800"/>
            <a:ext cx="7086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Summary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Halogenation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of Benzene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cases of chlorine, bromine, and iodine,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electrophilic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aromatic substitution follows three steps.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Activation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electrophile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by a Lewis acid catalyst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(or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stoichiometric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oxidant, in the case of iodine)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Attack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the activated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electrophile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by the aromatic ring.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Deprotonation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regenerate the aromatic ring.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next post we’ll cover two more important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electrophilic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aromatic substitution reactions: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sulfonylation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nitration, and they will also follow this three-step pattern!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1"/>
            <a:ext cx="723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Electrophilic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substitution reaction of  benzene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381000" y="1123950"/>
            <a:ext cx="8534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What is 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alkylation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Alkylation means substituting an alkyl group into something - in this case into a benzene ring. A hydrogen on the ring is replaced by a group like methyl or ethyl and so 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The facts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Benzene is treated with 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chloroalkane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(for example, chloromethane or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chloroethane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in the presence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aluminium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chloride as a catalyst. On this page, we will look at substituting a methyl group, but any other alkyl group could be used in the same way.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Substituting a methyl group gives methylbenzene - once known as toluene.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www.chemguide.co.uk/mechanisms/elsub/paddi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747713"/>
            <a:ext cx="381000" cy="142875"/>
          </a:xfrm>
          <a:prstGeom prst="rect">
            <a:avLst/>
          </a:prstGeom>
          <a:noFill/>
        </p:spPr>
      </p:pic>
      <p:pic>
        <p:nvPicPr>
          <p:cNvPr id="1027" name="Picture 3" descr="https://www.chemguide.co.uk/mechanisms/elsub/alkyleq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5486400"/>
            <a:ext cx="5715000" cy="775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90600" y="609600"/>
          <a:ext cx="6934200" cy="1554480"/>
        </p:xfrm>
        <a:graphic>
          <a:graphicData uri="http://schemas.openxmlformats.org/drawingml/2006/table">
            <a:tbl>
              <a:tblPr/>
              <a:tblGrid>
                <a:gridCol w="3467100"/>
                <a:gridCol w="3467100"/>
              </a:tblGrid>
              <a:tr h="1107142"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The </a:t>
                      </a:r>
                      <a:r>
                        <a:rPr lang="en-US" dirty="0" err="1"/>
                        <a:t>aluminium</a:t>
                      </a:r>
                      <a:r>
                        <a:rPr lang="en-US" dirty="0"/>
                        <a:t> chloride isn't written into these equations because it is acting as a catalyst. If you wanted to include it, you could write AlCl</a:t>
                      </a:r>
                      <a:r>
                        <a:rPr lang="en-US" baseline="-25000" dirty="0"/>
                        <a:t>3</a:t>
                      </a:r>
                      <a:r>
                        <a:rPr lang="en-US" dirty="0"/>
                        <a:t> over the top of the arrow.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065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>
                      <a:noFill/>
                    </a:lnT>
                  </a:tcPr>
                </a:tc>
              </a:tr>
            </a:tbl>
          </a:graphicData>
        </a:graphic>
      </p:graphicFrame>
      <p:pic>
        <p:nvPicPr>
          <p:cNvPr id="26625" name="Picture 1" descr="https://www.chemguide.co.uk/mechanisms/elsub/paddi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81000" cy="142875"/>
          </a:xfrm>
          <a:prstGeom prst="rect">
            <a:avLst/>
          </a:prstGeom>
          <a:noFill/>
        </p:spPr>
      </p:pic>
      <p:pic>
        <p:nvPicPr>
          <p:cNvPr id="26626" name="Picture 2" descr="https://www.chemguide.co.uk/mechanisms/elsub/alkyleq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2133600"/>
            <a:ext cx="5105400" cy="1371600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3886200"/>
            <a:ext cx="91440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The formation of the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electrophile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electrophile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is CH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It is formed by reaction between the chloromethane and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aluminium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chloride catalyst.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/>
            </a:r>
            <a:b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</a:b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/>
              <a:cs typeface="Arial" pitchFamily="34" charset="0"/>
            </a:endParaRPr>
          </a:p>
        </p:txBody>
      </p:sp>
      <p:pic>
        <p:nvPicPr>
          <p:cNvPr id="26629" name="Picture 5" descr="https://www.chemguide.co.uk/mechanisms/elsub/paddi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107950"/>
            <a:ext cx="381000" cy="142875"/>
          </a:xfrm>
          <a:prstGeom prst="rect">
            <a:avLst/>
          </a:prstGeom>
          <a:noFill/>
        </p:spPr>
      </p:pic>
      <p:pic>
        <p:nvPicPr>
          <p:cNvPr id="26630" name="Picture 6" descr="https://www.chemguide.co.uk/mechanisms/elsub/alkylalcl3eq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5257800"/>
            <a:ext cx="3571875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www.chemguide.co.uk/mechanisms/elsub/alkylm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447800"/>
            <a:ext cx="4191000" cy="828676"/>
          </a:xfrm>
          <a:prstGeom prst="rect">
            <a:avLst/>
          </a:prstGeom>
          <a:noFill/>
        </p:spPr>
      </p:pic>
      <p:pic>
        <p:nvPicPr>
          <p:cNvPr id="27651" name="Picture 3" descr="https://www.chemguide.co.uk/mechanisms/elsub/alkylm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3124200"/>
            <a:ext cx="4572000" cy="1219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24000" y="457200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 Arial"/>
                <a:cs typeface="Arial" pitchFamily="34" charset="0"/>
              </a:rPr>
              <a:t>The </a:t>
            </a:r>
            <a:r>
              <a:rPr lang="en-US" b="1" dirty="0" err="1" smtClean="0">
                <a:solidFill>
                  <a:srgbClr val="000000"/>
                </a:solidFill>
                <a:latin typeface=" Arial"/>
                <a:cs typeface="Arial" pitchFamily="34" charset="0"/>
              </a:rPr>
              <a:t>electrophilic</a:t>
            </a:r>
            <a:r>
              <a:rPr lang="en-US" b="1" dirty="0" smtClean="0">
                <a:solidFill>
                  <a:srgbClr val="000000"/>
                </a:solidFill>
                <a:latin typeface=" Arial"/>
                <a:cs typeface="Arial" pitchFamily="34" charset="0"/>
              </a:rPr>
              <a:t> substitution mechanism</a:t>
            </a:r>
            <a:endParaRPr lang="en-US" dirty="0" smtClean="0">
              <a:solidFill>
                <a:srgbClr val="000000"/>
              </a:solidFill>
              <a:latin typeface=" Arial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1066800"/>
            <a:ext cx="39203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dirty="0" smtClean="0">
                <a:solidFill>
                  <a:srgbClr val="000000"/>
                </a:solidFill>
                <a:latin typeface=" Arial"/>
                <a:cs typeface="Arial" pitchFamily="34" charset="0"/>
              </a:rPr>
              <a:t>Stage one</a:t>
            </a:r>
            <a:endParaRPr lang="en-US" dirty="0" smtClean="0">
              <a:solidFill>
                <a:srgbClr val="000000"/>
              </a:solidFill>
              <a:latin typeface=" Arial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2438400"/>
            <a:ext cx="39901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dirty="0" smtClean="0">
                <a:solidFill>
                  <a:srgbClr val="000000"/>
                </a:solidFill>
                <a:latin typeface=" Arial"/>
                <a:cs typeface="Arial" pitchFamily="34" charset="0"/>
              </a:rPr>
              <a:t>Stage two</a:t>
            </a:r>
            <a:endParaRPr lang="en-US" dirty="0" smtClean="0">
              <a:solidFill>
                <a:srgbClr val="000000"/>
              </a:solidFill>
              <a:latin typeface=" Arial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4419600"/>
            <a:ext cx="769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The hydrogen is removed by the AlCl</a:t>
            </a:r>
            <a:r>
              <a:rPr lang="en-US" sz="2400" baseline="-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ion which was formed at the same time as the CH</a:t>
            </a:r>
            <a:r>
              <a:rPr lang="en-US" sz="2400" baseline="-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electrophile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The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aluminium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chloride catalyst is re-generated in this second stage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7239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Nitration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Benzene</a:t>
            </a:r>
          </a:p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1295400"/>
            <a:ext cx="75438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source of the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nitronium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ion is through the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protonation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of nitric acid by sulfuric acid, which causes the loss of a water molecule and formation of 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nitronium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ion.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3289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Tahoma" pitchFamily="34" charset="0"/>
              </a:rPr>
              <a:t>  </a:t>
            </a:r>
            <a:endParaRPr kumimoji="0" lang="en-US" sz="7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5362" name="Picture 2" descr="NitrationofBenze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3200400"/>
            <a:ext cx="6019800" cy="1704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Tahoma" pitchFamily="34" charset="0"/>
              </a:rPr>
              <a:t>The first step in the nitration of benzene is to activate HNO</a:t>
            </a:r>
            <a:r>
              <a:rPr kumimoji="0" lang="en-US" sz="9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Tahoma" pitchFamily="34" charset="0"/>
              </a:rPr>
              <a:t>3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Tahoma" pitchFamily="34" charset="0"/>
              </a:rPr>
              <a:t>with sulfuric acid to produce a stronger electrophile, the nitronium ion.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Tahoma" pitchFamily="34" charset="0"/>
              </a:rPr>
              <a:t>  </a:t>
            </a:r>
            <a:endParaRPr kumimoji="0" lang="en-US" sz="1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kumimoji="0" lang="en-US" sz="12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Tahoma" pitchFamily="34" charset="0"/>
              </a:rPr>
            </a:br>
            <a:endParaRPr kumimoji="0" lang="en-US" sz="12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8" name="Picture 4" descr="activationofnitricaci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133600"/>
            <a:ext cx="6096000" cy="2895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838200" y="838200"/>
            <a:ext cx="7086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first step in the nitration of benzene is to activate HNO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sulfuric acid to produce a stronger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electrophile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nitronium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ion.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4953000"/>
            <a:ext cx="7162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Because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nitronium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ion is a good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electrophile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it is attacked by benzene to produce Nitrobenzene.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2394887" cy="8027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6348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137AC3"/>
                </a:solidFill>
                <a:effectLst/>
                <a:latin typeface="Times New Roman" pitchFamily="18" charset="0"/>
                <a:cs typeface="Times New Roman" pitchFamily="18" charset="0"/>
              </a:rPr>
              <a:t>Mechanism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Tahoma" pitchFamily="34" charset="0"/>
              </a:rPr>
              <a:t>  </a:t>
            </a:r>
            <a:endParaRPr kumimoji="0" lang="en-US" sz="14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8434" name="Picture 2" descr="Mechanismofaromaticnitrati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143000"/>
            <a:ext cx="7162800" cy="3962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066800" y="4953000"/>
            <a:ext cx="7239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(Resonance forms of the intermediate can be seen in the generalized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electrophilic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aromatic substitution)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381000"/>
            <a:ext cx="70866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Nitration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benzene firstly involves the formation of a very powerful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electrophile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nitronium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ion, which is linear. This occurs following the interaction of two strong acids, sulfuric and nitric acid. Sulfuric acid is the stronger and it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protonates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the nitric acid on the OH group so that a molecule of water can leave. Benzene attacks the positively charged nitrogen atom of the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electrophile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where one of the N=O bonds is broken at the same time. This is followed by rapid loss of a proton to regenerate the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aromaticity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90600"/>
            <a:ext cx="7543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Sulfonation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 reversible reaction that produces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benzenesulfonic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acid by adding sulfur trioxide and fuming sulfuric acid. The reaction is reversed by adding hot aqueous acid to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benzenesulfonic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acid to produce benzene.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6386" name="Picture 2" descr="sulfonationofbenze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743200"/>
            <a:ext cx="57150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85800"/>
            <a:ext cx="7391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produce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benzenesulfonic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acid from benzene, fuming sulfuric acid and sulfur trioxide are added. Fuming sulfuric acid, also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refered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as 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oleum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is a concentrated solution of dissolved sulfur trioxide in sulfuric acid. The sulfur in sulfur trioxide is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electrophilic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because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oxygens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pull electrons away from it because oxygen is very electronegative. The benzene attacks the sulfur (and subsequent proton transfers occur) to produce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benzenesulfonic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acid.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312906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en-US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AutoShape 2" descr="mechanismofaromaticsulfonation.png"/>
          <p:cNvSpPr>
            <a:spLocks noChangeAspect="1" noChangeArrowheads="1"/>
          </p:cNvSpPr>
          <p:nvPr/>
        </p:nvSpPr>
        <p:spPr bwMode="auto">
          <a:xfrm>
            <a:off x="-228600" y="-460375"/>
            <a:ext cx="1219200" cy="688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mechanismofaromaticsulfonation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mechanismofaromaticsulfonation.png"/>
          <p:cNvSpPr>
            <a:spLocks noChangeAspect="1" noChangeArrowheads="1"/>
          </p:cNvSpPr>
          <p:nvPr/>
        </p:nvSpPr>
        <p:spPr bwMode="auto">
          <a:xfrm flipH="1" flipV="1">
            <a:off x="460373" y="160337"/>
            <a:ext cx="606426" cy="606429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312906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en-US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AutoShape 8" descr="mechanismofaromaticsulfonation.png"/>
          <p:cNvSpPr>
            <a:spLocks noChangeAspect="1" noChangeArrowheads="1"/>
          </p:cNvSpPr>
          <p:nvPr/>
        </p:nvSpPr>
        <p:spPr bwMode="auto">
          <a:xfrm>
            <a:off x="155575" y="-603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0" name="AutoShape 10" descr="mechanismofaromaticsulfonation.png"/>
          <p:cNvSpPr>
            <a:spLocks noChangeAspect="1" noChangeArrowheads="1"/>
          </p:cNvSpPr>
          <p:nvPr/>
        </p:nvSpPr>
        <p:spPr bwMode="auto">
          <a:xfrm>
            <a:off x="155575" y="-19685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6348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Tahoma" pitchFamily="34" charset="0"/>
              </a:rPr>
              <a:t>acid.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Tahoma" pitchFamily="34" charset="0"/>
              </a:rPr>
              <a:t> 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137AC3"/>
                </a:solidFill>
                <a:effectLst/>
                <a:latin typeface="Tahoma" pitchFamily="34" charset="0"/>
                <a:cs typeface="Tahoma" pitchFamily="34" charset="0"/>
              </a:rPr>
              <a:t>Reverse Sulfonation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492" name="Picture 12" descr="mechanismofaromaticsulfonati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143000"/>
            <a:ext cx="70866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summary halogenation of benzene chlorination and bromination of benzene with lewis acid catalysis fecl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52400"/>
            <a:ext cx="8210550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412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Electrophilic aromatic substitution – Nitration of benzene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Electrophilic aromatic substitution – Nitration of benzene </dc:title>
  <dc:creator>welcome</dc:creator>
  <cp:lastModifiedBy>welcome</cp:lastModifiedBy>
  <cp:revision>11</cp:revision>
  <dcterms:created xsi:type="dcterms:W3CDTF">2020-08-18T15:03:51Z</dcterms:created>
  <dcterms:modified xsi:type="dcterms:W3CDTF">2020-08-19T05:53:06Z</dcterms:modified>
</cp:coreProperties>
</file>